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71" r:id="rId4"/>
    <p:sldId id="281" r:id="rId5"/>
    <p:sldId id="282" r:id="rId6"/>
    <p:sldId id="283" r:id="rId7"/>
    <p:sldId id="272" r:id="rId8"/>
    <p:sldId id="284" r:id="rId9"/>
    <p:sldId id="285" r:id="rId10"/>
    <p:sldId id="286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5/27/2025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5/27/2025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5/27/2025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556B86-6B58-4501-35DE-F901D3CCE3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80" y="124322"/>
            <a:ext cx="914400" cy="9144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AE5F69-FBB5-4405-6AC8-8F30E057B2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56938" y="6073775"/>
            <a:ext cx="881062" cy="6604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5/27/2025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5/27/2025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5/27/2025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5/27/2025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5/27/2025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5/27/2025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5/27/2025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5/27/2025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5/27/2025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5/27/2025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Others in my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Safeena </a:t>
            </a:r>
          </a:p>
        </p:txBody>
      </p:sp>
      <p:pic>
        <p:nvPicPr>
          <p:cNvPr id="1026" name="Picture 2" descr="Cartoon Portrait Family Stock Illustrations – 37,277 Cartoon ...">
            <a:extLst>
              <a:ext uri="{FF2B5EF4-FFF2-40B4-BE49-F238E27FC236}">
                <a16:creationId xmlns:a16="http://schemas.microsoft.com/office/drawing/2014/main" id="{B2ABAF7A-1987-42E9-60F8-C9674F1D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5" y="2924433"/>
            <a:ext cx="4275438" cy="42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AEE77-897E-BDC4-174E-34483D2F0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6122" y="5786008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EBCDC-E32D-38A9-8059-7F68D9657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3CA6DA-9F74-E012-E250-3F0D771B8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23D00-49B8-9463-30B7-8A4F4566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Single parent family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58E018-9C65-989D-9811-F22FBEE33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A single parent family has one parent and children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Sometimes it's just mom and kids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Sometimes it's just dad and kids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They work together as a team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They give lots of love and support to each other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Example: Mom and her two children, or Dad and his child</a:t>
            </a:r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C71B9-A5DA-4A36-2874-9073DCD89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668EB7-8204-301E-B7A4-6EC771D4B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9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F3AB1-E38E-B985-54BE-522FE317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Family Activities</a:t>
            </a:r>
            <a:endParaRPr lang="en-IN" dirty="0"/>
          </a:p>
        </p:txBody>
      </p:sp>
      <p:pic>
        <p:nvPicPr>
          <p:cNvPr id="2050" name="Picture 2" descr="Generated image">
            <a:extLst>
              <a:ext uri="{FF2B5EF4-FFF2-40B4-BE49-F238E27FC236}">
                <a16:creationId xmlns:a16="http://schemas.microsoft.com/office/drawing/2014/main" id="{6E3EABD2-8089-9BE6-EEC8-A598B8DBB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0" b="12553"/>
          <a:stretch/>
        </p:blipFill>
        <p:spPr bwMode="auto">
          <a:xfrm>
            <a:off x="2208213" y="1573427"/>
            <a:ext cx="4572000" cy="39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EE9699-1AAB-811B-91C6-5E7CF1F11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EDF517-6519-A172-A4AA-780CF292D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0911-A29A-AE1A-527A-D0D6A2E9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364152"/>
                </a:solidFill>
                <a:effectLst/>
                <a:latin typeface="Inter"/>
              </a:rPr>
              <a:t>Family Values</a:t>
            </a:r>
            <a:endParaRPr lang="en-IN" dirty="0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15D888AB-F017-B70E-54E8-8D3F5EF62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6"/>
          <a:stretch/>
        </p:blipFill>
        <p:spPr bwMode="auto">
          <a:xfrm>
            <a:off x="6034216" y="724928"/>
            <a:ext cx="4572000" cy="50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924A91-E54E-898F-D52E-506654AF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55063A-64D4-EC97-5680-904BF08A2F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75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70E4-82DC-4BF6-F236-F9A438C9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How Families Help Each Other 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64D13-A2E2-9F5F-FE09-1ED45E32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Doing chores together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Taking care of each other when sick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Helping with homework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Making each other feel better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Working as a tea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F32C8-03CA-AEFF-A9E7-95D5406C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46C56-9C2E-9E8E-79BF-53E435A22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2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BA7A-5A7E-ACC2-30B1-8D546128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Special Family Times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F197-9D85-AC5E-7626-717A9D4D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Birthdays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Holidays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Family dinners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Weekend activities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Vacations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Family traditions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5CE8C-1CD6-4895-358E-20A46B9D5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FCCB0-8595-562A-2573-A88B747C4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4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6894-724C-4A08-7180-BD3BD313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My Family Tree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AA34-D09C-4E83-996C-0C51C3DA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Draw your family members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Write their names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Show how everyone is connected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Include special people in your life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Everyone's family tree is different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E2C9A-0714-2EC9-C8A9-4CB97D76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AA9DA-852F-8858-E97F-D9AF1479B7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9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FFAA-C29E-AB7D-257D-9319290F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Why Families are Important 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30FD-D96B-CB7F-58C1-4E8579E55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Families give us love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Families keep us safe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Families teach us important things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Families make us happy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Families make us who we are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816CC-6DFC-A322-5717-87F66A3B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8CD52-363D-D5BB-C153-AFA08F115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F8C9-D00C-BE94-C10F-A62BC6C5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364152"/>
                </a:solidFill>
                <a:effectLst/>
                <a:latin typeface="Inter"/>
              </a:rPr>
              <a:t>What is a Family?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A1F4-7A35-D0C9-06EB-95C56084E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A family is a group of people who love and care for each other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Families can look different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Some families are big, some are small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All families are special</a:t>
            </a:r>
            <a:endParaRPr lang="en-IN" dirty="0"/>
          </a:p>
        </p:txBody>
      </p:sp>
      <p:pic>
        <p:nvPicPr>
          <p:cNvPr id="2050" name="Picture 2" descr="Family Cartoon Images - Free Download on Freepik">
            <a:extLst>
              <a:ext uri="{FF2B5EF4-FFF2-40B4-BE49-F238E27FC236}">
                <a16:creationId xmlns:a16="http://schemas.microsoft.com/office/drawing/2014/main" id="{486455AC-4F2C-5BC5-50D5-4EC8C60FA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12" b="95438" l="2973" r="97297">
                        <a14:foregroundMark x1="24459" y1="48723" x2="24459" y2="48723"/>
                        <a14:foregroundMark x1="28919" y1="52007" x2="28919" y2="52007"/>
                        <a14:foregroundMark x1="8514" y1="48175" x2="8514" y2="48175"/>
                        <a14:foregroundMark x1="7432" y1="55839" x2="7432" y2="55839"/>
                        <a14:foregroundMark x1="7432" y1="55839" x2="7432" y2="55839"/>
                        <a14:foregroundMark x1="7432" y1="55839" x2="7432" y2="55839"/>
                        <a14:foregroundMark x1="12973" y1="58029" x2="12973" y2="58029"/>
                        <a14:foregroundMark x1="3378" y1="60584" x2="3378" y2="60584"/>
                        <a14:foregroundMark x1="31486" y1="94161" x2="31486" y2="94161"/>
                        <a14:foregroundMark x1="17432" y1="92701" x2="17432" y2="92701"/>
                        <a14:foregroundMark x1="23514" y1="93613" x2="23514" y2="93613"/>
                        <a14:foregroundMark x1="15000" y1="93431" x2="15000" y2="93431"/>
                        <a14:foregroundMark x1="11216" y1="51460" x2="11216" y2="51460"/>
                        <a14:foregroundMark x1="95811" y1="63504" x2="95811" y2="63504"/>
                        <a14:foregroundMark x1="56622" y1="8212" x2="56622" y2="8212"/>
                        <a14:foregroundMark x1="56622" y1="8212" x2="56622" y2="8212"/>
                        <a14:foregroundMark x1="56622" y1="8212" x2="56622" y2="8212"/>
                        <a14:foregroundMark x1="56622" y1="8212" x2="56622" y2="8212"/>
                        <a14:foregroundMark x1="81892" y1="22993" x2="81892" y2="22993"/>
                        <a14:foregroundMark x1="93784" y1="43431" x2="93784" y2="43431"/>
                        <a14:foregroundMark x1="60541" y1="94343" x2="60541" y2="94343"/>
                        <a14:foregroundMark x1="56892" y1="94526" x2="56892" y2="94526"/>
                        <a14:foregroundMark x1="41351" y1="93613" x2="41351" y2="93613"/>
                        <a14:foregroundMark x1="39730" y1="94161" x2="39730" y2="94161"/>
                        <a14:foregroundMark x1="46757" y1="94161" x2="46757" y2="94161"/>
                        <a14:foregroundMark x1="62297" y1="94161" x2="62297" y2="94161"/>
                        <a14:foregroundMark x1="71757" y1="95438" x2="71757" y2="95438"/>
                        <a14:foregroundMark x1="71757" y1="95438" x2="71757" y2="95438"/>
                        <a14:foregroundMark x1="7973" y1="53467" x2="7973" y2="53467"/>
                        <a14:foregroundMark x1="97297" y1="61131" x2="97297" y2="61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761867"/>
            <a:ext cx="70485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7AEE77-897E-BDC4-174E-34483D2F0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6BC33E-B314-175A-FF52-48E79AB80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C562-4173-5EBA-9EB4-3FE9C8AA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People in My Family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F796-43D1-4049-1B91-23E38B0F1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Parents (Mom and/or Dad)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IN" dirty="0"/>
          </a:p>
        </p:txBody>
      </p:sp>
      <p:pic>
        <p:nvPicPr>
          <p:cNvPr id="3074" name="Picture 2" descr="Man and woman illustration, Family Cartoon, Parents, love ...">
            <a:extLst>
              <a:ext uri="{FF2B5EF4-FFF2-40B4-BE49-F238E27FC236}">
                <a16:creationId xmlns:a16="http://schemas.microsoft.com/office/drawing/2014/main" id="{EBB35B81-7561-C476-E87C-ACD38C6D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89943" l="5460" r="99138">
                        <a14:foregroundMark x1="7759" y1="32759" x2="7759" y2="32759"/>
                        <a14:foregroundMark x1="29310" y1="43391" x2="29310" y2="43391"/>
                        <a14:foregroundMark x1="68103" y1="54023" x2="68103" y2="54023"/>
                        <a14:foregroundMark x1="38218" y1="75575" x2="38218" y2="75575"/>
                        <a14:foregroundMark x1="38218" y1="75575" x2="38218" y2="75575"/>
                        <a14:foregroundMark x1="90517" y1="78161" x2="90517" y2="78161"/>
                        <a14:foregroundMark x1="90517" y1="78161" x2="90517" y2="78161"/>
                        <a14:foregroundMark x1="66954" y1="54885" x2="66954" y2="54885"/>
                        <a14:foregroundMark x1="70690" y1="53448" x2="70690" y2="53448"/>
                        <a14:foregroundMark x1="92816" y1="57184" x2="92816" y2="57184"/>
                        <a14:foregroundMark x1="37356" y1="76724" x2="37356" y2="76724"/>
                        <a14:foregroundMark x1="37356" y1="76724" x2="37356" y2="76724"/>
                        <a14:foregroundMark x1="37356" y1="76724" x2="37356" y2="76724"/>
                        <a14:foregroundMark x1="37356" y1="76149" x2="18966" y2="78448"/>
                        <a14:foregroundMark x1="18966" y1="78448" x2="21552" y2="64080"/>
                        <a14:foregroundMark x1="21552" y1="64080" x2="21839" y2="65230"/>
                        <a14:foregroundMark x1="16667" y1="56609" x2="3448" y2="69540"/>
                        <a14:foregroundMark x1="3448" y1="69540" x2="287" y2="89943"/>
                        <a14:foregroundMark x1="287" y1="89943" x2="33908" y2="98563"/>
                        <a14:foregroundMark x1="33908" y1="98563" x2="68103" y2="99425"/>
                        <a14:foregroundMark x1="68103" y1="99425" x2="48276" y2="98563"/>
                        <a14:foregroundMark x1="48276" y1="98563" x2="66379" y2="99425"/>
                        <a14:foregroundMark x1="66379" y1="99425" x2="82184" y2="99138"/>
                        <a14:foregroundMark x1="82184" y1="99138" x2="98276" y2="99138"/>
                        <a14:foregroundMark x1="98276" y1="99138" x2="99138" y2="81034"/>
                        <a14:foregroundMark x1="99138" y1="81034" x2="92529" y2="68103"/>
                        <a14:foregroundMark x1="92529" y1="68103" x2="59483" y2="70115"/>
                        <a14:foregroundMark x1="59483" y1="70115" x2="38506" y2="55460"/>
                        <a14:foregroundMark x1="15230" y1="58046" x2="575" y2="75000"/>
                        <a14:foregroundMark x1="575" y1="75000" x2="1437" y2="92816"/>
                        <a14:foregroundMark x1="1437" y1="92816" x2="29310" y2="96264"/>
                        <a14:foregroundMark x1="29310" y1="96264" x2="44540" y2="95977"/>
                        <a14:foregroundMark x1="44540" y1="95977" x2="63793" y2="99138"/>
                        <a14:foregroundMark x1="63793" y1="99138" x2="64655" y2="84483"/>
                        <a14:foregroundMark x1="64655" y1="84483" x2="56897" y2="67241"/>
                        <a14:foregroundMark x1="56897" y1="67241" x2="41667" y2="60057"/>
                        <a14:foregroundMark x1="41667" y1="60057" x2="11207" y2="62069"/>
                        <a14:foregroundMark x1="11207" y1="62069" x2="7471" y2="65805"/>
                        <a14:foregroundMark x1="26149" y1="43678" x2="26149" y2="43678"/>
                        <a14:foregroundMark x1="32184" y1="43678" x2="32184" y2="43678"/>
                        <a14:foregroundMark x1="5460" y1="33621" x2="5460" y2="33621"/>
                        <a14:foregroundMark x1="31322" y1="8046" x2="31322" y2="8046"/>
                        <a14:backgroundMark x1="7759" y1="35057" x2="7759" y2="35057"/>
                        <a14:backgroundMark x1="7759" y1="35057" x2="7759" y2="35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66" y="1277380"/>
            <a:ext cx="2454361" cy="24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F2D893-4BC4-8744-3B09-A8DBC5898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0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6917-C382-3126-25FC-AB0D0B57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People in My Family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1681-C803-1101-B6A1-0649F95A2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Brothers and Sisters - Siblings</a:t>
            </a:r>
            <a:endParaRPr lang="en-IN" dirty="0"/>
          </a:p>
        </p:txBody>
      </p:sp>
      <p:pic>
        <p:nvPicPr>
          <p:cNvPr id="4100" name="Picture 4" descr="18,700+ Siblings Cartoon Stock Photos, Pictures &amp; Royalty ...">
            <a:extLst>
              <a:ext uri="{FF2B5EF4-FFF2-40B4-BE49-F238E27FC236}">
                <a16:creationId xmlns:a16="http://schemas.microsoft.com/office/drawing/2014/main" id="{AE569740-EB77-8BF9-8BF1-268D85DA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2974" l="5229" r="94118">
                        <a14:foregroundMark x1="48366" y1="72712" x2="48366" y2="72712"/>
                        <a14:foregroundMark x1="84641" y1="59314" x2="84641" y2="59314"/>
                        <a14:foregroundMark x1="70425" y1="28105" x2="70425" y2="28105"/>
                        <a14:foregroundMark x1="70425" y1="28105" x2="70425" y2="28105"/>
                        <a14:foregroundMark x1="70098" y1="70425" x2="70098" y2="70425"/>
                        <a14:foregroundMark x1="94444" y1="60294" x2="94444" y2="60294"/>
                        <a14:foregroundMark x1="62582" y1="91340" x2="62582" y2="91340"/>
                        <a14:foregroundMark x1="87582" y1="92974" x2="87582" y2="92974"/>
                        <a14:foregroundMark x1="27124" y1="56209" x2="27124" y2="56209"/>
                        <a14:foregroundMark x1="31209" y1="24020" x2="31209" y2="24020"/>
                        <a14:foregroundMark x1="29575" y1="67320" x2="29575" y2="67320"/>
                        <a14:foregroundMark x1="16340" y1="51797" x2="16340" y2="51797"/>
                        <a14:foregroundMark x1="5229" y1="60294" x2="5229" y2="60294"/>
                        <a14:foregroundMark x1="80229" y1="67320" x2="80229" y2="67320"/>
                        <a14:foregroundMark x1="62582" y1="49020" x2="62582" y2="49020"/>
                        <a14:foregroundMark x1="61601" y1="47712" x2="61601" y2="47712"/>
                        <a14:foregroundMark x1="71732" y1="53105" x2="71732" y2="53105"/>
                        <a14:foregroundMark x1="26797" y1="31209" x2="26797" y2="31209"/>
                        <a14:foregroundMark x1="36601" y1="31863" x2="36601" y2="31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1667647"/>
            <a:ext cx="2789023" cy="27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72BF6E-7153-0903-EFEA-FC7A66015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E4FF2-3257-9AD7-6E51-026F931AC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3E33-1B8A-C1F1-EA3A-F6935BE7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People in My Family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4BFE-D5EF-B575-FD2B-2B337C10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Grandparents</a:t>
            </a:r>
            <a:endParaRPr lang="en-IN" dirty="0"/>
          </a:p>
        </p:txBody>
      </p:sp>
      <p:pic>
        <p:nvPicPr>
          <p:cNvPr id="5124" name="Picture 4" descr="Grandparents Day Cartoon 3d, Cartoon Clipart, Grandparents ...">
            <a:extLst>
              <a:ext uri="{FF2B5EF4-FFF2-40B4-BE49-F238E27FC236}">
                <a16:creationId xmlns:a16="http://schemas.microsoft.com/office/drawing/2014/main" id="{E825CA46-9A18-FF2E-98DF-4C20F1FF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68" y="905008"/>
            <a:ext cx="4184822" cy="418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E390DC-DA85-929F-6762-0F2EB50C7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53255C-8BBD-2037-0547-EE9BBE7A6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30C9-F58D-9342-8B6B-36413058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People in My Family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6F4D-B3A9-211B-FEA0-2AA0D86B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Aunts and Uncles</a:t>
            </a:r>
          </a:p>
          <a:p>
            <a:pPr marL="45720" indent="0">
              <a:buNone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Cousins</a:t>
            </a:r>
            <a:endParaRPr lang="en-IN" dirty="0"/>
          </a:p>
        </p:txBody>
      </p:sp>
      <p:pic>
        <p:nvPicPr>
          <p:cNvPr id="5122" name="Picture 2" descr="Uncle Aunt Cartoon Stock Illustrations – 149 Uncle Aunt ...">
            <a:extLst>
              <a:ext uri="{FF2B5EF4-FFF2-40B4-BE49-F238E27FC236}">
                <a16:creationId xmlns:a16="http://schemas.microsoft.com/office/drawing/2014/main" id="{E3456097-2ED9-0449-6D34-29BAB649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750" l="10000" r="90000">
                        <a14:foregroundMark x1="65750" y1="42375" x2="65750" y2="42375"/>
                        <a14:foregroundMark x1="82000" y1="31750" x2="82000" y2="31750"/>
                        <a14:foregroundMark x1="71125" y1="33000" x2="71125" y2="33000"/>
                        <a14:foregroundMark x1="69375" y1="44750" x2="69375" y2="44750"/>
                        <a14:foregroundMark x1="62750" y1="64500" x2="62750" y2="64500"/>
                        <a14:foregroundMark x1="35625" y1="83000" x2="35625" y2="83000"/>
                        <a14:foregroundMark x1="35125" y1="77750" x2="15625" y2="77500"/>
                        <a14:foregroundMark x1="15625" y1="77500" x2="10500" y2="91125"/>
                        <a14:foregroundMark x1="10500" y1="91125" x2="28000" y2="93750"/>
                        <a14:foregroundMark x1="28000" y1="93750" x2="83250" y2="86000"/>
                        <a14:foregroundMark x1="83250" y1="86000" x2="71125" y2="78375"/>
                        <a14:foregroundMark x1="71125" y1="78375" x2="32250" y2="77250"/>
                        <a14:foregroundMark x1="66500" y1="46500" x2="66500" y2="46500"/>
                        <a14:foregroundMark x1="66500" y1="46500" x2="66500" y2="46500"/>
                        <a14:foregroundMark x1="66500" y1="46500" x2="66500" y2="46500"/>
                        <a14:foregroundMark x1="65500" y1="25750" x2="65500" y2="25750"/>
                        <a14:foregroundMark x1="65000" y1="37125" x2="65000" y2="37125"/>
                        <a14:foregroundMark x1="65000" y1="37125" x2="65000" y2="37125"/>
                        <a14:foregroundMark x1="65000" y1="37125" x2="65000" y2="37125"/>
                        <a14:foregroundMark x1="59375" y1="35875" x2="59375" y2="35875"/>
                        <a14:foregroundMark x1="64500" y1="58625" x2="64500" y2="58625"/>
                        <a14:foregroundMark x1="60750" y1="67250" x2="60750" y2="67250"/>
                        <a14:foregroundMark x1="58875" y1="69375" x2="58875" y2="69375"/>
                        <a14:foregroundMark x1="64750" y1="60500" x2="64750" y2="60500"/>
                        <a14:foregroundMark x1="64750" y1="60500" x2="64750" y2="60500"/>
                        <a14:foregroundMark x1="64750" y1="60500" x2="64750" y2="60500"/>
                        <a14:foregroundMark x1="64750" y1="60500" x2="64750" y2="60500"/>
                        <a14:foregroundMark x1="66000" y1="42750" x2="66000" y2="42750"/>
                        <a14:foregroundMark x1="66000" y1="42750" x2="66000" y2="42750"/>
                        <a14:foregroundMark x1="65000" y1="19125" x2="65000" y2="19125"/>
                        <a14:foregroundMark x1="61250" y1="31500" x2="61625" y2="15500"/>
                        <a14:foregroundMark x1="61625" y1="15500" x2="72875" y2="21750"/>
                        <a14:foregroundMark x1="72875" y1="21750" x2="76250" y2="34250"/>
                        <a14:foregroundMark x1="76250" y1="34250" x2="71875" y2="78500"/>
                        <a14:foregroundMark x1="71875" y1="78500" x2="71875" y2="78500"/>
                        <a14:foregroundMark x1="55625" y1="76125" x2="59750" y2="59750"/>
                        <a14:foregroundMark x1="59750" y1="59750" x2="61625" y2="30375"/>
                        <a14:foregroundMark x1="61625" y1="30375" x2="62500" y2="30000"/>
                        <a14:foregroundMark x1="55125" y1="76750" x2="67875" y2="75625"/>
                        <a14:foregroundMark x1="67875" y1="75625" x2="68000" y2="75625"/>
                        <a14:foregroundMark x1="64500" y1="55875" x2="64500" y2="55875"/>
                        <a14:foregroundMark x1="64250" y1="61500" x2="64250" y2="61500"/>
                        <a14:foregroundMark x1="62250" y1="53375" x2="58125" y2="67875"/>
                        <a14:foregroundMark x1="58125" y1="67875" x2="70250" y2="74500"/>
                        <a14:foregroundMark x1="70250" y1="74500" x2="72625" y2="61375"/>
                        <a14:foregroundMark x1="72625" y1="61375" x2="65375" y2="50625"/>
                        <a14:foregroundMark x1="65375" y1="50625" x2="63500" y2="51625"/>
                        <a14:foregroundMark x1="70875" y1="24625" x2="63000" y2="39625"/>
                        <a14:foregroundMark x1="63000" y1="39625" x2="64875" y2="56250"/>
                        <a14:foregroundMark x1="64875" y1="56250" x2="76000" y2="48500"/>
                        <a14:foregroundMark x1="76000" y1="48500" x2="76750" y2="35000"/>
                        <a14:foregroundMark x1="76750" y1="35000" x2="67875" y2="24375"/>
                        <a14:foregroundMark x1="67875" y1="24375" x2="67000" y2="24375"/>
                        <a14:foregroundMark x1="69875" y1="29250" x2="60125" y2="49625"/>
                        <a14:foregroundMark x1="60125" y1="49625" x2="73875" y2="54375"/>
                        <a14:foregroundMark x1="73875" y1="54375" x2="74500" y2="34625"/>
                        <a14:foregroundMark x1="74500" y1="34625" x2="68875" y2="30000"/>
                        <a14:foregroundMark x1="69875" y1="29250" x2="65375" y2="47750"/>
                        <a14:foregroundMark x1="65375" y1="47750" x2="73250" y2="34625"/>
                        <a14:foregroundMark x1="73250" y1="34625" x2="70875" y2="30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78" y="1999735"/>
            <a:ext cx="3715265" cy="37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C1C817-D5B8-4D56-A0BD-29F4DA05F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6D1FC-E58A-8BCB-2F5D-3C23EB16C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3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09C1-7E02-3DAD-455F-98245B3B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64152"/>
                </a:solidFill>
                <a:effectLst/>
                <a:latin typeface="Inter"/>
              </a:rPr>
              <a:t>Different Types of Families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CCAFA-B24B-73DC-A79A-1F244749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Some families have one parent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Some families have two parents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Some children live with grandparents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Some families have adoptive parents</a:t>
            </a:r>
            <a:br>
              <a:rPr lang="en-US" dirty="0"/>
            </a:b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• Every family is unique and special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F7E70-281A-00F3-AAD1-E1F5BBC2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D89C1-0A8C-42A4-F04A-25BAD46FF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772F-EA8B-4ABD-224A-D1C6DB83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Nuclear family</a:t>
            </a:r>
          </a:p>
        </p:txBody>
      </p:sp>
      <p:pic>
        <p:nvPicPr>
          <p:cNvPr id="7170" name="Picture 2" descr="Cartoon Images Of Nuclear Family, HD Png Download - vhv">
            <a:extLst>
              <a:ext uri="{FF2B5EF4-FFF2-40B4-BE49-F238E27FC236}">
                <a16:creationId xmlns:a16="http://schemas.microsoft.com/office/drawing/2014/main" id="{E44D5A14-22C2-7775-ADF0-77CD7B8272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9" b="93123" l="7907" r="95698">
                        <a14:foregroundMark x1="7907" y1="62894" x2="7907" y2="62894"/>
                        <a14:foregroundMark x1="20930" y1="23639" x2="20930" y2="23639"/>
                        <a14:foregroundMark x1="66860" y1="25931" x2="66860" y2="25931"/>
                        <a14:foregroundMark x1="75349" y1="26648" x2="75349" y2="26648"/>
                        <a14:foregroundMark x1="23023" y1="75931" x2="23023" y2="75931"/>
                        <a14:foregroundMark x1="17558" y1="70630" x2="17558" y2="70630"/>
                        <a14:foregroundMark x1="13335" y1="86951" x2="13304" y2="87404"/>
                        <a14:foregroundMark x1="13802" y1="80082" x2="13855" y2="79303"/>
                        <a14:foregroundMark x1="14960" y1="63037" x2="14649" y2="67610"/>
                        <a14:foregroundMark x1="26760" y1="91379" x2="26977" y2="91404"/>
                        <a14:foregroundMark x1="27505" y1="88742" x2="29329" y2="79550"/>
                        <a14:foregroundMark x1="26977" y1="91404" x2="27087" y2="90850"/>
                        <a14:foregroundMark x1="29288" y1="72204" x2="28953" y2="63610"/>
                        <a14:foregroundMark x1="29339" y1="73503" x2="29290" y2="72250"/>
                        <a14:foregroundMark x1="28953" y1="63610" x2="15799" y2="60951"/>
                        <a14:foregroundMark x1="78372" y1="89112" x2="78372" y2="89112"/>
                        <a14:foregroundMark x1="68372" y1="89112" x2="68372" y2="89112"/>
                        <a14:foregroundMark x1="89535" y1="85244" x2="89535" y2="85244"/>
                        <a14:foregroundMark x1="95698" y1="85100" x2="95698" y2="85100"/>
                        <a14:foregroundMark x1="86977" y1="93123" x2="86977" y2="93123"/>
                        <a14:foregroundMark x1="75000" y1="43983" x2="75000" y2="43983"/>
                        <a14:foregroundMark x1="10116" y1="62178" x2="10377" y2="62808"/>
                        <a14:foregroundMark x1="14765" y1="81964" x2="14169" y2="86006"/>
                        <a14:foregroundMark x1="15113" y1="79606" x2="14773" y2="81908"/>
                        <a14:foregroundMark x1="12341" y1="88828" x2="11977" y2="88968"/>
                        <a14:foregroundMark x1="28140" y1="87822" x2="28140" y2="87822"/>
                        <a14:foregroundMark x1="28023" y1="87966" x2="28023" y2="87966"/>
                        <a14:foregroundMark x1="14767" y1="87822" x2="14767" y2="87822"/>
                        <a14:foregroundMark x1="18140" y1="88968" x2="18140" y2="88968"/>
                        <a14:foregroundMark x1="16860" y1="85244" x2="16860" y2="86246"/>
                        <a14:foregroundMark x1="38721" y1="77221" x2="38721" y2="77221"/>
                        <a14:foregroundMark x1="38721" y1="77650" x2="38721" y2="77650"/>
                        <a14:foregroundMark x1="38721" y1="80516" x2="38721" y2="80516"/>
                        <a14:foregroundMark x1="20000" y1="87536" x2="20000" y2="87536"/>
                        <a14:foregroundMark x1="15116" y1="86390" x2="15000" y2="86246"/>
                        <a14:foregroundMark x1="15349" y1="85100" x2="23953" y2="91834"/>
                        <a14:foregroundMark x1="23953" y1="91834" x2="14884" y2="85530"/>
                        <a14:foregroundMark x1="14884" y1="85530" x2="14651" y2="85530"/>
                        <a14:foregroundMark x1="24651" y1="11748" x2="24651" y2="11748"/>
                        <a14:backgroundMark x1="12907" y1="63037" x2="12907" y2="63037"/>
                        <a14:backgroundMark x1="11395" y1="68625" x2="14186" y2="79943"/>
                        <a14:backgroundMark x1="14186" y1="79943" x2="11395" y2="69198"/>
                        <a14:backgroundMark x1="11860" y1="87393" x2="12209" y2="82521"/>
                        <a14:backgroundMark x1="12916" y1="87822" x2="13837" y2="79370"/>
                        <a14:backgroundMark x1="12791" y1="88968" x2="12916" y2="87822"/>
                        <a14:backgroundMark x1="11395" y1="65616" x2="14535" y2="54155"/>
                        <a14:backgroundMark x1="14535" y1="54155" x2="12093" y2="67192"/>
                        <a14:backgroundMark x1="12093" y1="67192" x2="12791" y2="72636"/>
                        <a14:backgroundMark x1="15116" y1="69054" x2="14767" y2="64040"/>
                        <a14:backgroundMark x1="24808" y1="90776" x2="26744" y2="91404"/>
                        <a14:backgroundMark x1="13488" y1="87106" x2="14953" y2="87581"/>
                        <a14:backgroundMark x1="32442" y1="86676" x2="29419" y2="73782"/>
                        <a14:backgroundMark x1="29419" y1="73782" x2="34535" y2="84384"/>
                        <a14:backgroundMark x1="34535" y1="84384" x2="33023" y2="86390"/>
                        <a14:backgroundMark x1="30000" y1="71490" x2="31163" y2="71060"/>
                        <a14:backgroundMark x1="29302" y1="72206" x2="29535" y2="71347"/>
                        <a14:backgroundMark x1="30349" y1="71347" x2="30000" y2="67192"/>
                        <a14:backgroundMark x1="30000" y1="67192" x2="29535" y2="63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84" y="1789670"/>
            <a:ext cx="506981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7DF7B-BE4D-7CD7-FD2C-DB97442E8456}"/>
              </a:ext>
            </a:extLst>
          </p:cNvPr>
          <p:cNvSpPr txBox="1"/>
          <p:nvPr/>
        </p:nvSpPr>
        <p:spPr>
          <a:xfrm>
            <a:off x="1202724" y="1935892"/>
            <a:ext cx="4473146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A nuclear family has parents and children living together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Like mom, dad, and kids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They live in one home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They eat meals together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They take care of each other every day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Example: Mom, Dad, and two children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1B50A-869F-BEE0-473C-8CEAE33EA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C81BC-2EF3-E362-609C-89D19F338E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5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7F20-67C0-25BD-B3F4-F2E7D50E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Joint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E05A8-7428-2148-9349-219586FF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A joint family is a big family living together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Grandparents, parents, and children all in one home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Everyone helps take care of each other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They share meals and special times together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Many cousins might live together</a:t>
            </a:r>
          </a:p>
          <a:p>
            <a:pPr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4152"/>
                </a:solidFill>
                <a:effectLst/>
                <a:latin typeface="Inter"/>
              </a:rPr>
              <a:t>Example: Grandma, Grandpa, Mom, Dad, Aunts, Uncles, and Cousins</a:t>
            </a:r>
          </a:p>
          <a:p>
            <a:endParaRPr lang="en-IN" b="1" dirty="0"/>
          </a:p>
        </p:txBody>
      </p:sp>
      <p:pic>
        <p:nvPicPr>
          <p:cNvPr id="4" name="Picture 2" descr="Family Cartoon Images - Free Download on Freepik">
            <a:extLst>
              <a:ext uri="{FF2B5EF4-FFF2-40B4-BE49-F238E27FC236}">
                <a16:creationId xmlns:a16="http://schemas.microsoft.com/office/drawing/2014/main" id="{3D53A57A-6287-9249-624A-F1257950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12" b="95438" l="2973" r="97297">
                        <a14:foregroundMark x1="24459" y1="48723" x2="24459" y2="48723"/>
                        <a14:foregroundMark x1="28919" y1="52007" x2="28919" y2="52007"/>
                        <a14:foregroundMark x1="8514" y1="48175" x2="8514" y2="48175"/>
                        <a14:foregroundMark x1="7432" y1="55839" x2="7432" y2="55839"/>
                        <a14:foregroundMark x1="7432" y1="55839" x2="7432" y2="55839"/>
                        <a14:foregroundMark x1="7432" y1="55839" x2="7432" y2="55839"/>
                        <a14:foregroundMark x1="12973" y1="58029" x2="12973" y2="58029"/>
                        <a14:foregroundMark x1="3378" y1="60584" x2="3378" y2="60584"/>
                        <a14:foregroundMark x1="31486" y1="94161" x2="31486" y2="94161"/>
                        <a14:foregroundMark x1="17432" y1="92701" x2="17432" y2="92701"/>
                        <a14:foregroundMark x1="23514" y1="93613" x2="23514" y2="93613"/>
                        <a14:foregroundMark x1="15000" y1="93431" x2="15000" y2="93431"/>
                        <a14:foregroundMark x1="11216" y1="51460" x2="11216" y2="51460"/>
                        <a14:foregroundMark x1="95811" y1="63504" x2="95811" y2="63504"/>
                        <a14:foregroundMark x1="56622" y1="8212" x2="56622" y2="8212"/>
                        <a14:foregroundMark x1="56622" y1="8212" x2="56622" y2="8212"/>
                        <a14:foregroundMark x1="56622" y1="8212" x2="56622" y2="8212"/>
                        <a14:foregroundMark x1="56622" y1="8212" x2="56622" y2="8212"/>
                        <a14:foregroundMark x1="81892" y1="22993" x2="81892" y2="22993"/>
                        <a14:foregroundMark x1="93784" y1="43431" x2="93784" y2="43431"/>
                        <a14:foregroundMark x1="60541" y1="94343" x2="60541" y2="94343"/>
                        <a14:foregroundMark x1="56892" y1="94526" x2="56892" y2="94526"/>
                        <a14:foregroundMark x1="41351" y1="93613" x2="41351" y2="93613"/>
                        <a14:foregroundMark x1="39730" y1="94161" x2="39730" y2="94161"/>
                        <a14:foregroundMark x1="46757" y1="94161" x2="46757" y2="94161"/>
                        <a14:foregroundMark x1="62297" y1="94161" x2="62297" y2="94161"/>
                        <a14:foregroundMark x1="71757" y1="95438" x2="71757" y2="95438"/>
                        <a14:foregroundMark x1="71757" y1="95438" x2="71757" y2="95438"/>
                        <a14:foregroundMark x1="7973" y1="53467" x2="7973" y2="53467"/>
                        <a14:foregroundMark x1="97297" y1="61131" x2="97297" y2="61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61" y="3429000"/>
            <a:ext cx="4009210" cy="29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56D8FA-A93C-B929-073F-2F75C0FBC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030" y="5368925"/>
            <a:ext cx="1184275" cy="118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0A9F3A-8B94-E288-551E-96E29E399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89864" l="3532" r="90149">
                        <a14:foregroundMark x1="10037" y1="32164" x2="7807" y2="41715"/>
                        <a14:foregroundMark x1="7807" y1="41715" x2="9665" y2="45224"/>
                        <a14:foregroundMark x1="8178" y1="51852" x2="8550" y2="56530"/>
                        <a14:foregroundMark x1="7249" y1="61014" x2="3717" y2="70760"/>
                        <a14:foregroundMark x1="3717" y1="70760" x2="7807" y2="61793"/>
                        <a14:foregroundMark x1="7807" y1="61793" x2="7807" y2="61598"/>
                        <a14:foregroundMark x1="89963" y1="19103" x2="90149" y2="20468"/>
                        <a14:foregroundMark x1="23234" y1="70565" x2="28625" y2="68031"/>
                        <a14:foregroundMark x1="23420" y1="69981" x2="28810" y2="66862"/>
                        <a14:foregroundMark x1="30112" y1="67641" x2="32156" y2="70370"/>
                        <a14:foregroundMark x1="28810" y1="68616" x2="31041" y2="71150"/>
                        <a14:foregroundMark x1="34944" y1="67446" x2="39033" y2="65302"/>
                        <a14:foregroundMark x1="36803" y1="66667" x2="36803" y2="71735"/>
                        <a14:foregroundMark x1="41264" y1="64912" x2="44052" y2="65692"/>
                        <a14:foregroundMark x1="43494" y1="64522" x2="43494" y2="64522"/>
                        <a14:foregroundMark x1="40149" y1="64912" x2="39219" y2="64912"/>
                        <a14:foregroundMark x1="45725" y1="65692" x2="45353" y2="72125"/>
                        <a14:foregroundMark x1="42565" y1="66082" x2="44796" y2="68226"/>
                        <a14:foregroundMark x1="41078" y1="65497" x2="44796" y2="72125"/>
                        <a14:foregroundMark x1="39777" y1="70760" x2="39777" y2="70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" y="-75432"/>
            <a:ext cx="1028700" cy="9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99981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1776</TotalTime>
  <Words>424</Words>
  <Application>Microsoft Office PowerPoint</Application>
  <PresentationFormat>Widescreen</PresentationFormat>
  <Paragraphs>47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Euphemia</vt:lpstr>
      <vt:lpstr>Inter</vt:lpstr>
      <vt:lpstr>Wingdings</vt:lpstr>
      <vt:lpstr>Children Playing 16x9</vt:lpstr>
      <vt:lpstr>Others in my world</vt:lpstr>
      <vt:lpstr>What is a Family?</vt:lpstr>
      <vt:lpstr>People in My Family</vt:lpstr>
      <vt:lpstr>People in My Family</vt:lpstr>
      <vt:lpstr>People in My Family</vt:lpstr>
      <vt:lpstr>People in My Family</vt:lpstr>
      <vt:lpstr>Different Types of Families</vt:lpstr>
      <vt:lpstr>Nuclear family</vt:lpstr>
      <vt:lpstr>Joint Family</vt:lpstr>
      <vt:lpstr>Single parent family</vt:lpstr>
      <vt:lpstr>Family Activities</vt:lpstr>
      <vt:lpstr>Family Values</vt:lpstr>
      <vt:lpstr>How Families Help Each Other ?</vt:lpstr>
      <vt:lpstr>Special Family Times</vt:lpstr>
      <vt:lpstr>My Family Tree</vt:lpstr>
      <vt:lpstr>Why Families are Important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safeena basheer</dc:creator>
  <cp:lastModifiedBy>safeena basheer</cp:lastModifiedBy>
  <cp:revision>4</cp:revision>
  <dcterms:created xsi:type="dcterms:W3CDTF">2025-05-16T07:37:18Z</dcterms:created>
  <dcterms:modified xsi:type="dcterms:W3CDTF">2025-05-27T06:56:16Z</dcterms:modified>
</cp:coreProperties>
</file>